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Bem-vindos ao treinamento sobre o POP de Inspeção Final. Hoje vamos alinhar como garantimos que nenhum produto saia da nossa fábrica sem estar 100% conforme.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inspeção final não é apenas burocracia. É a nossa última chance de proteger o cliente, cumprir a lei e garantir que, se algo der errado no futuro, tenhamos registros claros do que foi entregue.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adianta ter pressa. Antes de pegar o primeiro instrumento, verifique estas 6 condições. Se o lote estiver sujo ou a documentação estiver na versão errada, pare tudo e corrija antes de começar.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primeiro passo é conferir se o que está no papel bate com o que está no lote. Código, quantidade e validade devem ser exatos. Verifique também se os controles das etapas anteriores foram assinados.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inspeção visual, seus olhos são a ferramenta principal. Procure por rebarbas, manchas ou peças incompletas. Use sempre o padrão visual aprovado para não depender apenas da memória.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produto perfeito em uma embalagem errada é um produto não conforme. Confira cada detalhe da etiqueta. Se o código de barras não ler ou a validade estiver errada, o lote não pode sair.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apenas instrumentos calibrados. Se o plano diz para olhar 20 peças, olhe 20. Se não houver plano definido, a regra é clara: inspecione 100% das peças. Nunca chute resultados.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Após a inspeção, você deve dar um veredito. Aprovado segue viagem. Reprovado vai para a área de segregação. Bloqueado espera documento. Concessão só com assinatura do chefe.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Encontrou um erro? Não entre em pânico, mas aja rápido. Segregue o lote para ninguém carregar por engano, registre a falha e avise a supervisão. O lote só volta após ser corrigido e reinspecionado.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fechar: o que você faria neste caso? A resposta correta é sempre a segurança da qualidade. Se há dúvida ou desvio, bloqueie. Obrigado pelo compromisso com a nossa qualidade!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920651"/>
            <a:ext cx="800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6667"/>
              </a:lnSpc>
              <a:buNone/>
            </a:pPr>
            <a:r>
              <a:rPr lang="en-US" sz="1250" spc="1" kern="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TREINAMENTO DE QUALIDADE</a:t>
            </a:r>
            <a:endParaRPr lang="en-US" sz="1250" dirty="0"/>
          </a:p>
        </p:txBody>
      </p:sp>
      <p:sp>
        <p:nvSpPr>
          <p:cNvPr id="5" name="Text 1"/>
          <p:cNvSpPr/>
          <p:nvPr/>
        </p:nvSpPr>
        <p:spPr>
          <a:xfrm>
            <a:off x="571500" y="1263551"/>
            <a:ext cx="8001000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Inspeção Final de</a:t>
            </a:r>
            <a:r>
              <a:rPr lang="en-US" sz="3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
</a:t>
            </a:r>
            <a:r>
              <a:rPr lang="en-US" sz="3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Produto Acabado</a:t>
            </a:r>
            <a:endParaRPr lang="en-US" sz="3750" dirty="0"/>
          </a:p>
        </p:txBody>
      </p:sp>
      <p:sp>
        <p:nvSpPr>
          <p:cNvPr id="6" name="Text 2"/>
          <p:cNvSpPr/>
          <p:nvPr/>
        </p:nvSpPr>
        <p:spPr>
          <a:xfrm>
            <a:off x="571500" y="3178076"/>
            <a:ext cx="5486400" cy="1044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Procedimento Operacional Padrão: </a:t>
            </a:r>
            <a:r>
              <a:rPr lang="en-US" sz="1500" b="1" dirty="0">
                <a:solidFill>
                  <a:srgbClr val="FFFFFF">
                    <a:alpha val="90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POP-QA-IF-001</a:t>
            </a: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Garantindo a conformidade e a segurança em cada </a:t>
            </a: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71450" y="171450"/>
            <a:ext cx="8801100" cy="46041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171450" y="171450"/>
            <a:ext cx="880110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400050" y="400050"/>
            <a:ext cx="8343900" cy="21598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6400"/>
              </a:lnSpc>
              <a:buNone/>
            </a:pPr>
            <a:r>
              <a:rPr lang="en-US" sz="14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Por que a inspeção final importa?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400050" y="730337"/>
            <a:ext cx="2724169" cy="3416610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1528763" y="858924"/>
            <a:ext cx="457200" cy="457200"/>
          </a:xfrm>
          <a:prstGeom prst="ellipse">
            <a:avLst/>
          </a:prstGeom>
          <a:solidFill>
            <a:srgbClr val="E6F0F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987512"/>
            <a:ext cx="200025" cy="2000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3000" y="1430424"/>
            <a:ext cx="122872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Proteção do Cliente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28638" y="1680456"/>
            <a:ext cx="2457450" cy="40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Garante que apenas produtos 100% conformes cheguem ao destino final, evitando riscos e insatisfação.</a:t>
            </a:r>
            <a:endParaRPr lang="en-US" sz="750" dirty="0"/>
          </a:p>
        </p:txBody>
      </p:sp>
      <p:sp>
        <p:nvSpPr>
          <p:cNvPr id="12" name="Shape 7"/>
          <p:cNvSpPr/>
          <p:nvPr/>
        </p:nvSpPr>
        <p:spPr>
          <a:xfrm>
            <a:off x="3200400" y="730337"/>
            <a:ext cx="2728913" cy="3416610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4336200" y="858924"/>
            <a:ext cx="457200" cy="457200"/>
          </a:xfrm>
          <a:prstGeom prst="ellipse">
            <a:avLst/>
          </a:prstGeom>
          <a:solidFill>
            <a:srgbClr val="E6F0F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91" y="987512"/>
            <a:ext cx="150019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929007" y="1430424"/>
            <a:ext cx="12715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Conformidade Legal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3333731" y="1680456"/>
            <a:ext cx="2462194" cy="270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Assegura o atendimento a normas técnicas, requisitos contratuais e legislações vigentes.</a:t>
            </a:r>
            <a:endParaRPr lang="en-US" sz="750" dirty="0"/>
          </a:p>
        </p:txBody>
      </p:sp>
      <p:sp>
        <p:nvSpPr>
          <p:cNvPr id="17" name="Shape 11"/>
          <p:cNvSpPr/>
          <p:nvPr/>
        </p:nvSpPr>
        <p:spPr>
          <a:xfrm>
            <a:off x="6010238" y="730337"/>
            <a:ext cx="2733656" cy="3416610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7153294" y="858924"/>
            <a:ext cx="457200" cy="457200"/>
          </a:xfrm>
          <a:prstGeom prst="ellipse">
            <a:avLst/>
          </a:prstGeom>
          <a:solidFill>
            <a:srgbClr val="E6F0F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1881" y="987512"/>
            <a:ext cx="200025" cy="20002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90761" y="1430424"/>
            <a:ext cx="98226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Rastreabilidade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6148425" y="1680456"/>
            <a:ext cx="2466994" cy="40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Permite identificar a origem de qualquer desvio e protege a empresa em caso de auditorias ou reclamações.</a:t>
            </a:r>
            <a:endParaRPr lang="en-US" sz="750" dirty="0"/>
          </a:p>
        </p:txBody>
      </p:sp>
      <p:sp>
        <p:nvSpPr>
          <p:cNvPr id="22" name="Shape 15"/>
          <p:cNvSpPr/>
          <p:nvPr/>
        </p:nvSpPr>
        <p:spPr>
          <a:xfrm>
            <a:off x="400050" y="4232672"/>
            <a:ext cx="8343900" cy="314325"/>
          </a:xfrm>
          <a:prstGeom prst="rect">
            <a:avLst/>
          </a:prstGeom>
          <a:solidFill>
            <a:srgbClr val="005C67">
              <a:alpha val="5000"/>
            </a:srgbClr>
          </a:solidFill>
          <a:ln/>
        </p:spPr>
      </p:sp>
      <p:sp>
        <p:nvSpPr>
          <p:cNvPr id="23" name="Shape 16"/>
          <p:cNvSpPr/>
          <p:nvPr/>
        </p:nvSpPr>
        <p:spPr>
          <a:xfrm>
            <a:off x="400050" y="4232672"/>
            <a:ext cx="28575" cy="314325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24" name="Text 17"/>
          <p:cNvSpPr/>
          <p:nvPr/>
        </p:nvSpPr>
        <p:spPr>
          <a:xfrm>
            <a:off x="500063" y="4318397"/>
            <a:ext cx="814387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i="1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"A inspeção final é a nossa última barreira de defesa antes do produto sair de casa."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214313" y="4832747"/>
            <a:ext cx="1153716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Confidencial - Uso Interno</a:t>
            </a:r>
            <a:endParaRPr lang="en-US" sz="650" dirty="0"/>
          </a:p>
        </p:txBody>
      </p:sp>
      <p:sp>
        <p:nvSpPr>
          <p:cNvPr id="26" name="Text 19"/>
          <p:cNvSpPr/>
          <p:nvPr/>
        </p:nvSpPr>
        <p:spPr>
          <a:xfrm>
            <a:off x="8490347" y="4832747"/>
            <a:ext cx="439341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02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42875" y="142875"/>
            <a:ext cx="8858250" cy="46291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142875" y="142875"/>
            <a:ext cx="885825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285750"/>
            <a:ext cx="8458200" cy="2100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4000"/>
              </a:lnSpc>
              <a:buNone/>
            </a:pPr>
            <a:r>
              <a:rPr lang="en-US" sz="14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Antes de começar: 6 Condições Obrigatórias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464344" y="1221023"/>
            <a:ext cx="2509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464344" y="1478198"/>
            <a:ext cx="2509800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Identificação</a:t>
            </a:r>
            <a:endParaRPr lang="en-US" sz="750" dirty="0"/>
          </a:p>
        </p:txBody>
      </p:sp>
      <p:sp>
        <p:nvSpPr>
          <p:cNvPr id="9" name="Text 5"/>
          <p:cNvSpPr/>
          <p:nvPr/>
        </p:nvSpPr>
        <p:spPr>
          <a:xfrm>
            <a:off x="464344" y="1681795"/>
            <a:ext cx="250980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 identificado com nome, código, quantidade e OP.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3317044" y="1221023"/>
            <a:ext cx="25098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3317044" y="1478198"/>
            <a:ext cx="25098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Etapas Concluídas</a:t>
            </a:r>
            <a:endParaRPr lang="en-US" sz="750" dirty="0"/>
          </a:p>
        </p:txBody>
      </p:sp>
      <p:sp>
        <p:nvSpPr>
          <p:cNvPr id="12" name="Text 8"/>
          <p:cNvSpPr/>
          <p:nvPr/>
        </p:nvSpPr>
        <p:spPr>
          <a:xfrm>
            <a:off x="3317044" y="1681795"/>
            <a:ext cx="2509856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 a produção e controles prévios finalizados.</a:t>
            </a:r>
            <a:endParaRPr lang="en-US" sz="650" dirty="0"/>
          </a:p>
        </p:txBody>
      </p:sp>
      <p:sp>
        <p:nvSpPr>
          <p:cNvPr id="13" name="Text 9"/>
          <p:cNvSpPr/>
          <p:nvPr/>
        </p:nvSpPr>
        <p:spPr>
          <a:xfrm>
            <a:off x="6169800" y="1221023"/>
            <a:ext cx="25098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169800" y="1478198"/>
            <a:ext cx="25098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Registros Prévios</a:t>
            </a:r>
            <a:endParaRPr lang="en-US" sz="750" dirty="0"/>
          </a:p>
        </p:txBody>
      </p:sp>
      <p:sp>
        <p:nvSpPr>
          <p:cNvPr id="15" name="Text 11"/>
          <p:cNvSpPr/>
          <p:nvPr/>
        </p:nvSpPr>
        <p:spPr>
          <a:xfrm>
            <a:off x="6169800" y="1681795"/>
            <a:ext cx="2509856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Resultados de ensaios anteriores aprovados.</a:t>
            </a:r>
            <a:endParaRPr lang="en-US" sz="650" dirty="0"/>
          </a:p>
        </p:txBody>
      </p:sp>
      <p:sp>
        <p:nvSpPr>
          <p:cNvPr id="16" name="Text 12"/>
          <p:cNvSpPr/>
          <p:nvPr/>
        </p:nvSpPr>
        <p:spPr>
          <a:xfrm>
            <a:off x="464344" y="3176960"/>
            <a:ext cx="25098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64344" y="3434135"/>
            <a:ext cx="2509800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Documentação</a:t>
            </a:r>
            <a:endParaRPr lang="en-US" sz="750" dirty="0"/>
          </a:p>
        </p:txBody>
      </p:sp>
      <p:sp>
        <p:nvSpPr>
          <p:cNvPr id="18" name="Text 14"/>
          <p:cNvSpPr/>
          <p:nvPr/>
        </p:nvSpPr>
        <p:spPr>
          <a:xfrm>
            <a:off x="464344" y="3637731"/>
            <a:ext cx="2509800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Documentos e especificações na versão vigente.</a:t>
            </a:r>
            <a:endParaRPr lang="en-US" sz="650" dirty="0"/>
          </a:p>
        </p:txBody>
      </p:sp>
      <p:sp>
        <p:nvSpPr>
          <p:cNvPr id="19" name="Text 15"/>
          <p:cNvSpPr/>
          <p:nvPr/>
        </p:nvSpPr>
        <p:spPr>
          <a:xfrm>
            <a:off x="3317044" y="3176960"/>
            <a:ext cx="25098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05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3317044" y="3434135"/>
            <a:ext cx="25098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Instrumentos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3317044" y="3637731"/>
            <a:ext cx="2509856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Equipamentos calibrados e disponíveis para uso.</a:t>
            </a:r>
            <a:endParaRPr lang="en-US" sz="650" dirty="0"/>
          </a:p>
        </p:txBody>
      </p:sp>
      <p:sp>
        <p:nvSpPr>
          <p:cNvPr id="22" name="Text 18"/>
          <p:cNvSpPr/>
          <p:nvPr/>
        </p:nvSpPr>
        <p:spPr>
          <a:xfrm>
            <a:off x="6169800" y="3176960"/>
            <a:ext cx="25098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005C67">
                    <a:alpha val="32000"/>
                  </a:srgb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06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6169800" y="3434135"/>
            <a:ext cx="2509856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Condição do Lote</a:t>
            </a:r>
            <a:endParaRPr lang="en-US" sz="750" dirty="0"/>
          </a:p>
        </p:txBody>
      </p:sp>
      <p:sp>
        <p:nvSpPr>
          <p:cNvPr id="24" name="Text 20"/>
          <p:cNvSpPr/>
          <p:nvPr/>
        </p:nvSpPr>
        <p:spPr>
          <a:xfrm>
            <a:off x="6169800" y="3637731"/>
            <a:ext cx="2509856" cy="1160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 limpo, organizado e em local seguro para inspeção.</a:t>
            </a:r>
            <a:endParaRPr lang="en-US" sz="650" dirty="0"/>
          </a:p>
        </p:txBody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489847"/>
            <a:ext cx="128588" cy="12858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42925" y="4479131"/>
            <a:ext cx="3668316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D92D2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inicie a inspeção se qualquer uma dessas condições não for atendida!</a:t>
            </a:r>
            <a:endParaRPr lang="en-US" sz="700" dirty="0"/>
          </a:p>
        </p:txBody>
      </p:sp>
      <p:sp>
        <p:nvSpPr>
          <p:cNvPr id="27" name="Text 22"/>
          <p:cNvSpPr/>
          <p:nvPr/>
        </p:nvSpPr>
        <p:spPr>
          <a:xfrm>
            <a:off x="185738" y="4864894"/>
            <a:ext cx="617934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POP-QA-IF-001</a:t>
            </a:r>
            <a:endParaRPr lang="en-US" sz="600" dirty="0"/>
          </a:p>
        </p:txBody>
      </p:sp>
      <p:sp>
        <p:nvSpPr>
          <p:cNvPr id="28" name="Text 23"/>
          <p:cNvSpPr/>
          <p:nvPr/>
        </p:nvSpPr>
        <p:spPr>
          <a:xfrm>
            <a:off x="8554641" y="4864894"/>
            <a:ext cx="40362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03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572500" cy="431482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857250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397454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889"/>
              </a:lnSpc>
              <a:buNone/>
            </a:pPr>
            <a:r>
              <a:rPr lang="en-US" sz="1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Identificação e Documentos</a:t>
            </a:r>
            <a:endParaRPr lang="en-US" sz="18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114425"/>
            <a:ext cx="150019" cy="1714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50119" y="1085850"/>
            <a:ext cx="118943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6667"/>
              </a:lnSpc>
              <a:buNone/>
            </a:pPr>
            <a:r>
              <a:rPr lang="en-US" sz="12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Dados do Lote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942975" y="1400175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Código e descrição do produto</a:t>
            </a:r>
            <a:endParaRPr lang="en-US" sz="950" dirty="0"/>
          </a:p>
        </p:txBody>
      </p:sp>
      <p:sp>
        <p:nvSpPr>
          <p:cNvPr id="10" name="Text 5"/>
          <p:cNvSpPr/>
          <p:nvPr/>
        </p:nvSpPr>
        <p:spPr>
          <a:xfrm>
            <a:off x="942975" y="1657350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Número do lote / série</a:t>
            </a:r>
            <a:endParaRPr lang="en-US" sz="950" dirty="0"/>
          </a:p>
        </p:txBody>
      </p:sp>
      <p:sp>
        <p:nvSpPr>
          <p:cNvPr id="11" name="Text 6"/>
          <p:cNvSpPr/>
          <p:nvPr/>
        </p:nvSpPr>
        <p:spPr>
          <a:xfrm>
            <a:off x="942975" y="1914525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Quantidade produzida vs. apresentada</a:t>
            </a:r>
            <a:endParaRPr lang="en-US" sz="950" dirty="0"/>
          </a:p>
        </p:txBody>
      </p:sp>
      <p:sp>
        <p:nvSpPr>
          <p:cNvPr id="12" name="Text 7"/>
          <p:cNvSpPr/>
          <p:nvPr/>
        </p:nvSpPr>
        <p:spPr>
          <a:xfrm>
            <a:off x="942975" y="2171700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de fabricação e validade</a:t>
            </a:r>
            <a:endParaRPr lang="en-US" sz="9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2571750"/>
            <a:ext cx="171450" cy="1714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71550" y="2543175"/>
            <a:ext cx="18680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6667"/>
              </a:lnSpc>
              <a:buNone/>
            </a:pPr>
            <a:r>
              <a:rPr lang="en-US" sz="12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Registros do Processo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942975" y="2857500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Ordem de Produção (OP) completa</a:t>
            </a:r>
            <a:endParaRPr lang="en-US" sz="950" dirty="0"/>
          </a:p>
        </p:txBody>
      </p:sp>
      <p:sp>
        <p:nvSpPr>
          <p:cNvPr id="16" name="Text 10"/>
          <p:cNvSpPr/>
          <p:nvPr/>
        </p:nvSpPr>
        <p:spPr>
          <a:xfrm>
            <a:off x="942975" y="3114675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Controles em processo aprovados</a:t>
            </a:r>
            <a:endParaRPr lang="en-US" sz="950" dirty="0"/>
          </a:p>
        </p:txBody>
      </p:sp>
      <p:sp>
        <p:nvSpPr>
          <p:cNvPr id="17" name="Text 11"/>
          <p:cNvSpPr/>
          <p:nvPr/>
        </p:nvSpPr>
        <p:spPr>
          <a:xfrm>
            <a:off x="942975" y="3371850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Ensaios laboratoriais concluídos</a:t>
            </a:r>
            <a:endParaRPr lang="en-US" sz="950" dirty="0"/>
          </a:p>
        </p:txBody>
      </p:sp>
      <p:sp>
        <p:nvSpPr>
          <p:cNvPr id="18" name="Text 12"/>
          <p:cNvSpPr/>
          <p:nvPr/>
        </p:nvSpPr>
        <p:spPr>
          <a:xfrm>
            <a:off x="942975" y="3629025"/>
            <a:ext cx="374594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marL="127000" indent="-127000">
              <a:lnSpc>
                <a:spcPct val="124444"/>
              </a:lnSpc>
              <a:buSzPct val="100000"/>
              <a:buChar char="•"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Rastreabilidade de componentes</a:t>
            </a:r>
            <a:endParaRPr lang="en-US" sz="950" dirty="0"/>
          </a:p>
        </p:txBody>
      </p:sp>
      <p:sp>
        <p:nvSpPr>
          <p:cNvPr id="19" name="Shape 13"/>
          <p:cNvSpPr/>
          <p:nvPr/>
        </p:nvSpPr>
        <p:spPr>
          <a:xfrm>
            <a:off x="5117548" y="571500"/>
            <a:ext cx="3312077" cy="3429000"/>
          </a:xfrm>
          <a:prstGeom prst="rect">
            <a:avLst/>
          </a:prstGeom>
          <a:solidFill>
            <a:srgbClr val="F9FAFB"/>
          </a:solidFill>
          <a:ln w="18288">
            <a:solidFill>
              <a:srgbClr val="D1D5DB"/>
            </a:solidFill>
            <a:prstDash val="dash"/>
          </a:ln>
        </p:spPr>
      </p:sp>
      <p:sp>
        <p:nvSpPr>
          <p:cNvPr id="20" name="Text 14"/>
          <p:cNvSpPr/>
          <p:nvPr/>
        </p:nvSpPr>
        <p:spPr>
          <a:xfrm>
            <a:off x="5346148" y="800100"/>
            <a:ext cx="2854877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CHECKLIST DOCUMENTAL</a:t>
            </a:r>
            <a:endParaRPr lang="en-US" sz="700" dirty="0"/>
          </a:p>
        </p:txBody>
      </p:sp>
      <p:sp>
        <p:nvSpPr>
          <p:cNvPr id="21" name="Text 15"/>
          <p:cNvSpPr/>
          <p:nvPr/>
        </p:nvSpPr>
        <p:spPr>
          <a:xfrm rot="-900000">
            <a:off x="7486650" y="2457450"/>
            <a:ext cx="7143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0E793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CONFERIDO</a:t>
            </a:r>
            <a:endParaRPr lang="en-US" sz="700" dirty="0"/>
          </a:p>
        </p:txBody>
      </p:sp>
      <p:sp>
        <p:nvSpPr>
          <p:cNvPr id="22" name="Text 16"/>
          <p:cNvSpPr/>
          <p:nvPr/>
        </p:nvSpPr>
        <p:spPr>
          <a:xfrm>
            <a:off x="5117548" y="4171950"/>
            <a:ext cx="3312077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4286"/>
              </a:lnSpc>
              <a:buNone/>
            </a:pPr>
            <a:r>
              <a:rPr lang="en-US" sz="750" i="1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"Divergência documental = Lote Bloqueado"</a:t>
            </a:r>
            <a:endParaRPr lang="en-US" sz="750" dirty="0"/>
          </a:p>
        </p:txBody>
      </p:sp>
      <p:sp>
        <p:nvSpPr>
          <p:cNvPr id="23" name="Text 17"/>
          <p:cNvSpPr/>
          <p:nvPr/>
        </p:nvSpPr>
        <p:spPr>
          <a:xfrm>
            <a:off x="342900" y="4714875"/>
            <a:ext cx="592931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 1 de 5</a:t>
            </a:r>
            <a:endParaRPr lang="en-US" sz="750" dirty="0"/>
          </a:p>
        </p:txBody>
      </p:sp>
      <p:sp>
        <p:nvSpPr>
          <p:cNvPr id="24" name="Text 18"/>
          <p:cNvSpPr/>
          <p:nvPr/>
        </p:nvSpPr>
        <p:spPr>
          <a:xfrm>
            <a:off x="8318897" y="4714875"/>
            <a:ext cx="48220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572500" cy="431482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857250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77152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889"/>
              </a:lnSpc>
              <a:buNone/>
            </a:pPr>
            <a:r>
              <a:rPr lang="en-US" sz="1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2. Inspeção Visual e Acabamento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828675" y="1200150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758" y="1300163"/>
            <a:ext cx="160734" cy="1428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14450" y="1200150"/>
            <a:ext cx="269319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Aparência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1314450" y="1400175"/>
            <a:ext cx="26931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manchas, trincas, deformações ou rebarbas.</a:t>
            </a:r>
            <a:endParaRPr lang="en-US" sz="850" dirty="0"/>
          </a:p>
        </p:txBody>
      </p:sp>
      <p:sp>
        <p:nvSpPr>
          <p:cNvPr id="11" name="Shape 6"/>
          <p:cNvSpPr/>
          <p:nvPr/>
        </p:nvSpPr>
        <p:spPr>
          <a:xfrm>
            <a:off x="828675" y="1864519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8" y="1964531"/>
            <a:ext cx="142875" cy="14287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14450" y="1864519"/>
            <a:ext cx="250388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Acabamento</a:t>
            </a:r>
            <a:endParaRPr lang="en-US" sz="1000" dirty="0"/>
          </a:p>
        </p:txBody>
      </p:sp>
      <p:sp>
        <p:nvSpPr>
          <p:cNvPr id="14" name="Text 8"/>
          <p:cNvSpPr/>
          <p:nvPr/>
        </p:nvSpPr>
        <p:spPr>
          <a:xfrm>
            <a:off x="1314450" y="2064544"/>
            <a:ext cx="250388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padrão visual ou amostra aprovada.</a:t>
            </a:r>
            <a:endParaRPr lang="en-US" sz="850" dirty="0"/>
          </a:p>
        </p:txBody>
      </p:sp>
      <p:sp>
        <p:nvSpPr>
          <p:cNvPr id="15" name="Shape 9"/>
          <p:cNvSpPr/>
          <p:nvPr/>
        </p:nvSpPr>
        <p:spPr>
          <a:xfrm>
            <a:off x="828675" y="2528888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88" y="2628900"/>
            <a:ext cx="142875" cy="14287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314450" y="2528888"/>
            <a:ext cx="251102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Montagem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1314450" y="2728913"/>
            <a:ext cx="25110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Componentes completos e bem posicionados.</a:t>
            </a:r>
            <a:endParaRPr lang="en-US" sz="850" dirty="0"/>
          </a:p>
        </p:txBody>
      </p:sp>
      <p:sp>
        <p:nvSpPr>
          <p:cNvPr id="19" name="Shape 12"/>
          <p:cNvSpPr/>
          <p:nvPr/>
        </p:nvSpPr>
        <p:spPr>
          <a:xfrm>
            <a:off x="4829175" y="1200150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88" y="1300163"/>
            <a:ext cx="142875" cy="14287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314950" y="1200150"/>
            <a:ext cx="2203847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Dimensões</a:t>
            </a:r>
            <a:endParaRPr lang="en-US" sz="1000" dirty="0"/>
          </a:p>
        </p:txBody>
      </p:sp>
      <p:sp>
        <p:nvSpPr>
          <p:cNvPr id="22" name="Text 14"/>
          <p:cNvSpPr/>
          <p:nvPr/>
        </p:nvSpPr>
        <p:spPr>
          <a:xfrm>
            <a:off x="5314950" y="1400175"/>
            <a:ext cx="220384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Dentro das tolerâncias da especificação.</a:t>
            </a:r>
            <a:endParaRPr lang="en-US" sz="850" dirty="0"/>
          </a:p>
        </p:txBody>
      </p:sp>
      <p:sp>
        <p:nvSpPr>
          <p:cNvPr id="23" name="Shape 15"/>
          <p:cNvSpPr/>
          <p:nvPr/>
        </p:nvSpPr>
        <p:spPr>
          <a:xfrm>
            <a:off x="4829175" y="1864519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328" y="1964531"/>
            <a:ext cx="178594" cy="142875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314950" y="1864519"/>
            <a:ext cx="236458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Limpeza</a:t>
            </a:r>
            <a:endParaRPr lang="en-US" sz="1000" dirty="0"/>
          </a:p>
        </p:txBody>
      </p:sp>
      <p:sp>
        <p:nvSpPr>
          <p:cNvPr id="26" name="Text 17"/>
          <p:cNvSpPr/>
          <p:nvPr/>
        </p:nvSpPr>
        <p:spPr>
          <a:xfrm>
            <a:off x="5314950" y="2064544"/>
            <a:ext cx="23645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resíduos, óleo ou partículas estranhas.</a:t>
            </a:r>
            <a:endParaRPr lang="en-US" sz="850" dirty="0"/>
          </a:p>
        </p:txBody>
      </p:sp>
      <p:sp>
        <p:nvSpPr>
          <p:cNvPr id="27" name="Shape 18"/>
          <p:cNvSpPr/>
          <p:nvPr/>
        </p:nvSpPr>
        <p:spPr>
          <a:xfrm>
            <a:off x="4829175" y="2528888"/>
            <a:ext cx="342900" cy="342900"/>
          </a:xfrm>
          <a:prstGeom prst="rect">
            <a:avLst/>
          </a:prstGeom>
          <a:solidFill>
            <a:srgbClr val="E6F0F1"/>
          </a:solidFill>
          <a:ln/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1328" y="2628900"/>
            <a:ext cx="178594" cy="142875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314950" y="2528888"/>
            <a:ext cx="239672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Integridade</a:t>
            </a:r>
            <a:endParaRPr lang="en-US" sz="1000" dirty="0"/>
          </a:p>
        </p:txBody>
      </p:sp>
      <p:sp>
        <p:nvSpPr>
          <p:cNvPr id="30" name="Text 20"/>
          <p:cNvSpPr/>
          <p:nvPr/>
        </p:nvSpPr>
        <p:spPr>
          <a:xfrm>
            <a:off x="5314950" y="2728913"/>
            <a:ext cx="23967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sinais de violação ou danos funcionais.</a:t>
            </a:r>
            <a:endParaRPr lang="en-US" sz="850" dirty="0"/>
          </a:p>
        </p:txBody>
      </p:sp>
      <p:sp>
        <p:nvSpPr>
          <p:cNvPr id="31" name="Shape 21"/>
          <p:cNvSpPr/>
          <p:nvPr/>
        </p:nvSpPr>
        <p:spPr>
          <a:xfrm>
            <a:off x="714375" y="3900488"/>
            <a:ext cx="7715250" cy="414338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32" name="Text 22"/>
          <p:cNvSpPr/>
          <p:nvPr/>
        </p:nvSpPr>
        <p:spPr>
          <a:xfrm>
            <a:off x="828675" y="4029075"/>
            <a:ext cx="3214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DICA:</a:t>
            </a:r>
            <a:endParaRPr lang="en-US" sz="800" dirty="0"/>
          </a:p>
        </p:txBody>
      </p:sp>
      <p:sp>
        <p:nvSpPr>
          <p:cNvPr id="33" name="Text 23"/>
          <p:cNvSpPr/>
          <p:nvPr/>
        </p:nvSpPr>
        <p:spPr>
          <a:xfrm>
            <a:off x="1264444" y="4029075"/>
            <a:ext cx="49434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sempre o </a:t>
            </a:r>
            <a:r>
              <a:rPr lang="en-US" sz="800" b="1" dirty="0">
                <a:solidFill>
                  <a:srgbClr val="5C737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Padrão Visual Aprovado</a:t>
            </a: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como referência. Na dúvida, consulte o Supervisor.</a:t>
            </a:r>
            <a:endParaRPr lang="en-US" sz="850" dirty="0"/>
          </a:p>
        </p:txBody>
      </p:sp>
      <p:sp>
        <p:nvSpPr>
          <p:cNvPr id="34" name="Text 24"/>
          <p:cNvSpPr/>
          <p:nvPr/>
        </p:nvSpPr>
        <p:spPr>
          <a:xfrm>
            <a:off x="342900" y="4714875"/>
            <a:ext cx="61436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 2 de 5</a:t>
            </a:r>
            <a:endParaRPr lang="en-US" sz="750" dirty="0"/>
          </a:p>
        </p:txBody>
      </p:sp>
      <p:sp>
        <p:nvSpPr>
          <p:cNvPr id="35" name="Text 25"/>
          <p:cNvSpPr/>
          <p:nvPr/>
        </p:nvSpPr>
        <p:spPr>
          <a:xfrm>
            <a:off x="8322469" y="4714875"/>
            <a:ext cx="478631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572500" cy="431482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857250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77152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889"/>
              </a:lnSpc>
              <a:buNone/>
            </a:pPr>
            <a:r>
              <a:rPr lang="en-US" sz="1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3. Rótulo e Embalagem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714375" y="1114425"/>
            <a:ext cx="3950494" cy="3200400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42975" y="1343025"/>
            <a:ext cx="34861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6667"/>
              </a:lnSpc>
              <a:buNone/>
            </a:pPr>
            <a:r>
              <a:rPr lang="en-US" sz="12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conferir?</a:t>
            </a:r>
            <a:endParaRPr lang="en-US" sz="12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1778794"/>
            <a:ext cx="128588" cy="1285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57288" y="1743075"/>
            <a:ext cx="209311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4444"/>
              </a:lnSpc>
              <a:buNone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Legibilidade total das informações</a:t>
            </a:r>
            <a:endParaRPr lang="en-US" sz="9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" y="2093119"/>
            <a:ext cx="128588" cy="1285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57288" y="2057400"/>
            <a:ext cx="185023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4444"/>
              </a:lnSpc>
              <a:buNone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Lote, série e validade corretos</a:t>
            </a:r>
            <a:endParaRPr lang="en-US" sz="9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2407444"/>
            <a:ext cx="128588" cy="12858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57288" y="2371725"/>
            <a:ext cx="2007394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4444"/>
              </a:lnSpc>
              <a:buNone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Quantidade e unidade de medida</a:t>
            </a:r>
            <a:endParaRPr lang="en-US" sz="9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" y="2721769"/>
            <a:ext cx="128588" cy="12858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157288" y="2686050"/>
            <a:ext cx="18216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4444"/>
              </a:lnSpc>
              <a:buNone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Integridade de lacres e caixas</a:t>
            </a:r>
            <a:endParaRPr lang="en-US" sz="9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3036094"/>
            <a:ext cx="128588" cy="128588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157288" y="3000375"/>
            <a:ext cx="242887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4444"/>
              </a:lnSpc>
              <a:buNone/>
            </a:pPr>
            <a:r>
              <a:rPr lang="en-US" sz="9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Correspondência Produto x Embalagem</a:t>
            </a:r>
            <a:endParaRPr lang="en-US" sz="950" dirty="0"/>
          </a:p>
        </p:txBody>
      </p:sp>
      <p:sp>
        <p:nvSpPr>
          <p:cNvPr id="19" name="Text 10"/>
          <p:cNvSpPr/>
          <p:nvPr/>
        </p:nvSpPr>
        <p:spPr>
          <a:xfrm>
            <a:off x="4943475" y="1114425"/>
            <a:ext cx="348615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EXEMPLO DE ETIQUETA CONFORME:</a:t>
            </a:r>
            <a:endParaRPr lang="en-US" sz="700" dirty="0"/>
          </a:p>
        </p:txBody>
      </p:sp>
      <p:sp>
        <p:nvSpPr>
          <p:cNvPr id="20" name="Shape 11"/>
          <p:cNvSpPr/>
          <p:nvPr/>
        </p:nvSpPr>
        <p:spPr>
          <a:xfrm>
            <a:off x="4943475" y="1343025"/>
            <a:ext cx="3486150" cy="1655564"/>
          </a:xfrm>
          <a:prstGeom prst="rect">
            <a:avLst/>
          </a:prstGeom>
          <a:solidFill>
            <a:srgbClr val="FFFFFF"/>
          </a:solidFill>
          <a:ln w="9144">
            <a:solidFill>
              <a:srgbClr val="000000"/>
            </a:solidFill>
            <a:prstDash val="solid"/>
          </a:ln>
        </p:spPr>
      </p:sp>
      <p:sp>
        <p:nvSpPr>
          <p:cNvPr id="21" name="Text 12"/>
          <p:cNvSpPr/>
          <p:nvPr/>
        </p:nvSpPr>
        <p:spPr>
          <a:xfrm>
            <a:off x="5086350" y="1485900"/>
            <a:ext cx="3200400" cy="204267"/>
          </a:xfrm>
          <a:prstGeom prst="rect">
            <a:avLst/>
          </a:prstGeom>
          <a:noFill/>
          <a:ln/>
        </p:spPr>
        <p:txBody>
          <a:bodyPr wrap="none" lIns="0" tIns="0" rIns="0" bIns="68072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PRODUTO ACABADO</a:t>
            </a:r>
            <a:endParaRPr lang="en-US" sz="700" dirty="0"/>
          </a:p>
        </p:txBody>
      </p:sp>
      <p:sp>
        <p:nvSpPr>
          <p:cNvPr id="22" name="Text 13"/>
          <p:cNvSpPr/>
          <p:nvPr/>
        </p:nvSpPr>
        <p:spPr>
          <a:xfrm>
            <a:off x="5086350" y="1747317"/>
            <a:ext cx="96016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CÓDIGO: 12345-AB</a:t>
            </a:r>
            <a:endParaRPr lang="en-US" sz="750" dirty="0"/>
          </a:p>
        </p:txBody>
      </p:sp>
      <p:sp>
        <p:nvSpPr>
          <p:cNvPr id="23" name="Text 14"/>
          <p:cNvSpPr/>
          <p:nvPr/>
        </p:nvSpPr>
        <p:spPr>
          <a:xfrm>
            <a:off x="5086350" y="1887289"/>
            <a:ext cx="138019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DESC: EIXO MOTOR TIPO X</a:t>
            </a:r>
            <a:endParaRPr lang="en-US" sz="750" dirty="0"/>
          </a:p>
        </p:txBody>
      </p:sp>
      <p:sp>
        <p:nvSpPr>
          <p:cNvPr id="24" name="Text 15"/>
          <p:cNvSpPr/>
          <p:nvPr/>
        </p:nvSpPr>
        <p:spPr>
          <a:xfrm>
            <a:off x="5086350" y="2027262"/>
            <a:ext cx="102016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LOTE: 20260910-01</a:t>
            </a:r>
            <a:endParaRPr lang="en-US" sz="750" dirty="0"/>
          </a:p>
        </p:txBody>
      </p:sp>
      <p:sp>
        <p:nvSpPr>
          <p:cNvPr id="25" name="Text 16"/>
          <p:cNvSpPr/>
          <p:nvPr/>
        </p:nvSpPr>
        <p:spPr>
          <a:xfrm>
            <a:off x="5086350" y="2167235"/>
            <a:ext cx="60013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QTD: 50 UN</a:t>
            </a:r>
            <a:endParaRPr lang="en-US" sz="750" dirty="0"/>
          </a:p>
        </p:txBody>
      </p:sp>
      <p:sp>
        <p:nvSpPr>
          <p:cNvPr id="26" name="Text 17"/>
          <p:cNvSpPr/>
          <p:nvPr/>
        </p:nvSpPr>
        <p:spPr>
          <a:xfrm>
            <a:off x="5086350" y="2307208"/>
            <a:ext cx="90016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FAB: 10/09/2026</a:t>
            </a:r>
            <a:endParaRPr lang="en-US" sz="750" dirty="0"/>
          </a:p>
        </p:txBody>
      </p:sp>
      <p:sp>
        <p:nvSpPr>
          <p:cNvPr id="27" name="Text 18"/>
          <p:cNvSpPr/>
          <p:nvPr/>
        </p:nvSpPr>
        <p:spPr>
          <a:xfrm>
            <a:off x="5086350" y="2447181"/>
            <a:ext cx="90016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VAL: 10/09/2028</a:t>
            </a:r>
            <a:endParaRPr lang="en-US" sz="750" dirty="0"/>
          </a:p>
        </p:txBody>
      </p:sp>
      <p:sp>
        <p:nvSpPr>
          <p:cNvPr id="28" name="Text 19"/>
          <p:cNvSpPr/>
          <p:nvPr/>
        </p:nvSpPr>
        <p:spPr>
          <a:xfrm>
            <a:off x="5086350" y="2701454"/>
            <a:ext cx="3200400" cy="1399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[ CÓDIGO DE BARRAS ]</a:t>
            </a:r>
            <a:endParaRPr lang="en-US" sz="700" dirty="0"/>
          </a:p>
        </p:txBody>
      </p:sp>
      <p:sp>
        <p:nvSpPr>
          <p:cNvPr id="29" name="Shape 20"/>
          <p:cNvSpPr/>
          <p:nvPr/>
        </p:nvSpPr>
        <p:spPr>
          <a:xfrm>
            <a:off x="4943475" y="3155752"/>
            <a:ext cx="3486150" cy="385763"/>
          </a:xfrm>
          <a:prstGeom prst="rect">
            <a:avLst/>
          </a:prstGeom>
          <a:solidFill>
            <a:srgbClr val="D92D20">
              <a:alpha val="5000"/>
            </a:srgbClr>
          </a:solidFill>
          <a:ln w="9144">
            <a:solidFill>
              <a:srgbClr val="D92D20">
                <a:alpha val="20000"/>
              </a:srgbClr>
            </a:solidFill>
            <a:prstDash val="solid"/>
          </a:ln>
        </p:spPr>
      </p:sp>
      <p:sp>
        <p:nvSpPr>
          <p:cNvPr id="30" name="Text 21"/>
          <p:cNvSpPr/>
          <p:nvPr/>
        </p:nvSpPr>
        <p:spPr>
          <a:xfrm>
            <a:off x="4943475" y="3155752"/>
            <a:ext cx="3486150" cy="385763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00" b="1" dirty="0">
                <a:solidFill>
                  <a:srgbClr val="D92D2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ALERTA:</a:t>
            </a:r>
            <a:r>
              <a:rPr lang="en-US" sz="750" dirty="0">
                <a:solidFill>
                  <a:srgbClr val="D92D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Rótulo trocado ou ilegível é falha crítica de </a:t>
            </a:r>
            <a:r>
              <a:rPr lang="en-US" sz="750" dirty="0">
                <a:solidFill>
                  <a:srgbClr val="D92D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rastreabilidade.</a:t>
            </a:r>
            <a:endParaRPr lang="en-US" sz="750" dirty="0"/>
          </a:p>
        </p:txBody>
      </p:sp>
      <p:sp>
        <p:nvSpPr>
          <p:cNvPr id="31" name="Text 22"/>
          <p:cNvSpPr/>
          <p:nvPr/>
        </p:nvSpPr>
        <p:spPr>
          <a:xfrm>
            <a:off x="342900" y="4714875"/>
            <a:ext cx="61436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 3 de 5</a:t>
            </a:r>
            <a:endParaRPr lang="en-US" sz="750" dirty="0"/>
          </a:p>
        </p:txBody>
      </p:sp>
      <p:sp>
        <p:nvSpPr>
          <p:cNvPr id="32" name="Text 23"/>
          <p:cNvSpPr/>
          <p:nvPr/>
        </p:nvSpPr>
        <p:spPr>
          <a:xfrm>
            <a:off x="8322469" y="4714875"/>
            <a:ext cx="478631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42875" y="142875"/>
            <a:ext cx="885825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142875" y="142875"/>
            <a:ext cx="885825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400050" y="285750"/>
            <a:ext cx="8343900" cy="1256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850" dirty="0">
                <a:solidFill>
                  <a:srgbClr val="005C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Medições e Amostragem</a:t>
            </a:r>
            <a:endParaRPr lang="en-US" sz="850" dirty="0"/>
          </a:p>
        </p:txBody>
      </p:sp>
      <p:sp>
        <p:nvSpPr>
          <p:cNvPr id="7" name="Shape 3"/>
          <p:cNvSpPr/>
          <p:nvPr/>
        </p:nvSpPr>
        <p:spPr>
          <a:xfrm>
            <a:off x="400050" y="497160"/>
            <a:ext cx="1517042" cy="292894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8" name="Text 4"/>
          <p:cNvSpPr/>
          <p:nvPr/>
        </p:nvSpPr>
        <p:spPr>
          <a:xfrm>
            <a:off x="400050" y="497160"/>
            <a:ext cx="1517042" cy="292894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Requisito</a:t>
            </a:r>
            <a:endParaRPr lang="en-US" sz="700" dirty="0"/>
          </a:p>
        </p:txBody>
      </p:sp>
      <p:sp>
        <p:nvSpPr>
          <p:cNvPr id="9" name="Shape 5"/>
          <p:cNvSpPr/>
          <p:nvPr/>
        </p:nvSpPr>
        <p:spPr>
          <a:xfrm>
            <a:off x="1917092" y="497160"/>
            <a:ext cx="3515618" cy="292894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10" name="Text 6"/>
          <p:cNvSpPr/>
          <p:nvPr/>
        </p:nvSpPr>
        <p:spPr>
          <a:xfrm>
            <a:off x="1917092" y="497160"/>
            <a:ext cx="3515618" cy="292894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Ação do Inspetor</a:t>
            </a:r>
            <a:endParaRPr lang="en-US" sz="700" dirty="0"/>
          </a:p>
        </p:txBody>
      </p:sp>
      <p:sp>
        <p:nvSpPr>
          <p:cNvPr id="11" name="Shape 7"/>
          <p:cNvSpPr/>
          <p:nvPr/>
        </p:nvSpPr>
        <p:spPr>
          <a:xfrm>
            <a:off x="5432710" y="497160"/>
            <a:ext cx="3311240" cy="292894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12" name="Text 8"/>
          <p:cNvSpPr/>
          <p:nvPr/>
        </p:nvSpPr>
        <p:spPr>
          <a:xfrm>
            <a:off x="5432710" y="497160"/>
            <a:ext cx="3311240" cy="292894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Critério de Aceitação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485775" y="875779"/>
            <a:ext cx="650081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Instrumentos</a:t>
            </a:r>
            <a:endParaRPr lang="en-US" sz="700" dirty="0"/>
          </a:p>
        </p:txBody>
      </p:sp>
      <p:sp>
        <p:nvSpPr>
          <p:cNvPr id="14" name="Text 10"/>
          <p:cNvSpPr/>
          <p:nvPr/>
        </p:nvSpPr>
        <p:spPr>
          <a:xfrm>
            <a:off x="1917092" y="790054"/>
            <a:ext cx="3515618" cy="29646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validade da calibração.</a:t>
            </a:r>
            <a:endParaRPr lang="en-US" sz="750" dirty="0"/>
          </a:p>
        </p:txBody>
      </p:sp>
      <p:sp>
        <p:nvSpPr>
          <p:cNvPr id="15" name="Text 11"/>
          <p:cNvSpPr/>
          <p:nvPr/>
        </p:nvSpPr>
        <p:spPr>
          <a:xfrm>
            <a:off x="5432710" y="790054"/>
            <a:ext cx="3311240" cy="29646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Calibração em dia e sem danos.</a:t>
            </a:r>
            <a:endParaRPr lang="en-US" sz="750" dirty="0"/>
          </a:p>
        </p:txBody>
      </p:sp>
      <p:sp>
        <p:nvSpPr>
          <p:cNvPr id="16" name="Shape 12"/>
          <p:cNvSpPr/>
          <p:nvPr/>
        </p:nvSpPr>
        <p:spPr>
          <a:xfrm>
            <a:off x="400050" y="1086520"/>
            <a:ext cx="1517042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17" name="Shape 13"/>
          <p:cNvSpPr/>
          <p:nvPr/>
        </p:nvSpPr>
        <p:spPr>
          <a:xfrm>
            <a:off x="400050" y="1379413"/>
            <a:ext cx="1517042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Text 14"/>
          <p:cNvSpPr/>
          <p:nvPr/>
        </p:nvSpPr>
        <p:spPr>
          <a:xfrm>
            <a:off x="485775" y="1177603"/>
            <a:ext cx="482203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Medições</a:t>
            </a:r>
            <a:endParaRPr lang="en-US" sz="700" dirty="0"/>
          </a:p>
        </p:txBody>
      </p:sp>
      <p:sp>
        <p:nvSpPr>
          <p:cNvPr id="19" name="Shape 15"/>
          <p:cNvSpPr/>
          <p:nvPr/>
        </p:nvSpPr>
        <p:spPr>
          <a:xfrm>
            <a:off x="1917092" y="1086520"/>
            <a:ext cx="3515618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0" name="Shape 16"/>
          <p:cNvSpPr/>
          <p:nvPr/>
        </p:nvSpPr>
        <p:spPr>
          <a:xfrm>
            <a:off x="1917092" y="1379413"/>
            <a:ext cx="3515618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1" name="Text 17"/>
          <p:cNvSpPr/>
          <p:nvPr/>
        </p:nvSpPr>
        <p:spPr>
          <a:xfrm>
            <a:off x="1917092" y="1086520"/>
            <a:ext cx="3515618" cy="300038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Executar conforme método definido.</a:t>
            </a:r>
            <a:endParaRPr lang="en-US" sz="750" dirty="0"/>
          </a:p>
        </p:txBody>
      </p:sp>
      <p:sp>
        <p:nvSpPr>
          <p:cNvPr id="22" name="Shape 18"/>
          <p:cNvSpPr/>
          <p:nvPr/>
        </p:nvSpPr>
        <p:spPr>
          <a:xfrm>
            <a:off x="5432710" y="1086520"/>
            <a:ext cx="3311240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3" name="Shape 19"/>
          <p:cNvSpPr/>
          <p:nvPr/>
        </p:nvSpPr>
        <p:spPr>
          <a:xfrm>
            <a:off x="5432710" y="1379413"/>
            <a:ext cx="3311240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4" name="Text 20"/>
          <p:cNvSpPr/>
          <p:nvPr/>
        </p:nvSpPr>
        <p:spPr>
          <a:xfrm>
            <a:off x="5432710" y="1086520"/>
            <a:ext cx="3311240" cy="300038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Dentro da tolerância técnica.</a:t>
            </a:r>
            <a:endParaRPr lang="en-US" sz="750" dirty="0"/>
          </a:p>
        </p:txBody>
      </p:sp>
      <p:sp>
        <p:nvSpPr>
          <p:cNvPr id="25" name="Text 21"/>
          <p:cNvSpPr/>
          <p:nvPr/>
        </p:nvSpPr>
        <p:spPr>
          <a:xfrm>
            <a:off x="485775" y="1468710"/>
            <a:ext cx="635794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Amostragem</a:t>
            </a:r>
            <a:endParaRPr lang="en-US" sz="700" dirty="0"/>
          </a:p>
        </p:txBody>
      </p:sp>
      <p:sp>
        <p:nvSpPr>
          <p:cNvPr id="26" name="Text 22"/>
          <p:cNvSpPr/>
          <p:nvPr/>
        </p:nvSpPr>
        <p:spPr>
          <a:xfrm>
            <a:off x="1917092" y="1382985"/>
            <a:ext cx="3515618" cy="29646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Seguir o Plano de Inspeção.</a:t>
            </a:r>
            <a:endParaRPr lang="en-US" sz="750" dirty="0"/>
          </a:p>
        </p:txBody>
      </p:sp>
      <p:sp>
        <p:nvSpPr>
          <p:cNvPr id="27" name="Text 23"/>
          <p:cNvSpPr/>
          <p:nvPr/>
        </p:nvSpPr>
        <p:spPr>
          <a:xfrm>
            <a:off x="5432710" y="1382985"/>
            <a:ext cx="3311240" cy="29646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Qtd. de amostras conforme plano.</a:t>
            </a:r>
            <a:endParaRPr lang="en-US" sz="750" dirty="0"/>
          </a:p>
        </p:txBody>
      </p:sp>
      <p:sp>
        <p:nvSpPr>
          <p:cNvPr id="28" name="Shape 24"/>
          <p:cNvSpPr/>
          <p:nvPr/>
        </p:nvSpPr>
        <p:spPr>
          <a:xfrm>
            <a:off x="400050" y="1679451"/>
            <a:ext cx="1517042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9" name="Shape 25"/>
          <p:cNvSpPr/>
          <p:nvPr/>
        </p:nvSpPr>
        <p:spPr>
          <a:xfrm>
            <a:off x="400050" y="1972345"/>
            <a:ext cx="1517042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0" name="Text 26"/>
          <p:cNvSpPr/>
          <p:nvPr/>
        </p:nvSpPr>
        <p:spPr>
          <a:xfrm>
            <a:off x="485775" y="1770534"/>
            <a:ext cx="464344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Registros</a:t>
            </a:r>
            <a:endParaRPr lang="en-US" sz="700" dirty="0"/>
          </a:p>
        </p:txBody>
      </p:sp>
      <p:sp>
        <p:nvSpPr>
          <p:cNvPr id="31" name="Shape 27"/>
          <p:cNvSpPr/>
          <p:nvPr/>
        </p:nvSpPr>
        <p:spPr>
          <a:xfrm>
            <a:off x="1917092" y="1679451"/>
            <a:ext cx="3515618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32" name="Shape 28"/>
          <p:cNvSpPr/>
          <p:nvPr/>
        </p:nvSpPr>
        <p:spPr>
          <a:xfrm>
            <a:off x="1917092" y="1972345"/>
            <a:ext cx="3515618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3" name="Text 29"/>
          <p:cNvSpPr/>
          <p:nvPr/>
        </p:nvSpPr>
        <p:spPr>
          <a:xfrm>
            <a:off x="1917092" y="1679451"/>
            <a:ext cx="3515618" cy="300038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Anotar valor real e instrumento.</a:t>
            </a:r>
            <a:endParaRPr lang="en-US" sz="750" dirty="0"/>
          </a:p>
        </p:txBody>
      </p:sp>
      <p:sp>
        <p:nvSpPr>
          <p:cNvPr id="34" name="Shape 30"/>
          <p:cNvSpPr/>
          <p:nvPr/>
        </p:nvSpPr>
        <p:spPr>
          <a:xfrm>
            <a:off x="5432710" y="1679451"/>
            <a:ext cx="3311240" cy="30003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35" name="Shape 31"/>
          <p:cNvSpPr/>
          <p:nvPr/>
        </p:nvSpPr>
        <p:spPr>
          <a:xfrm>
            <a:off x="5432710" y="1972345"/>
            <a:ext cx="3311240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6" name="Text 32"/>
          <p:cNvSpPr/>
          <p:nvPr/>
        </p:nvSpPr>
        <p:spPr>
          <a:xfrm>
            <a:off x="5432710" y="1679451"/>
            <a:ext cx="3311240" cy="300038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legíveis e rastreáveis.</a:t>
            </a:r>
            <a:endParaRPr lang="en-US" sz="750" dirty="0"/>
          </a:p>
        </p:txBody>
      </p:sp>
      <p:sp>
        <p:nvSpPr>
          <p:cNvPr id="37" name="Shape 33"/>
          <p:cNvSpPr/>
          <p:nvPr/>
        </p:nvSpPr>
        <p:spPr>
          <a:xfrm>
            <a:off x="400050" y="2090217"/>
            <a:ext cx="8343900" cy="577248"/>
          </a:xfrm>
          <a:prstGeom prst="rect">
            <a:avLst/>
          </a:prstGeom>
          <a:solidFill>
            <a:srgbClr val="E6F0F1"/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" y="2090217"/>
            <a:ext cx="28575" cy="577248"/>
          </a:xfrm>
          <a:prstGeom prst="rect">
            <a:avLst/>
          </a:prstGeom>
          <a:solidFill>
            <a:srgbClr val="005C67"/>
          </a:solidFill>
          <a:ln/>
        </p:spPr>
      </p:sp>
      <p:pic>
        <p:nvPicPr>
          <p:cNvPr id="3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218804"/>
            <a:ext cx="114300" cy="114300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671513" y="2190229"/>
            <a:ext cx="17216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Regra de Ouro da Amostragem</a:t>
            </a:r>
            <a:endParaRPr lang="en-US" sz="800" dirty="0"/>
          </a:p>
        </p:txBody>
      </p:sp>
      <p:sp>
        <p:nvSpPr>
          <p:cNvPr id="41" name="Text 36"/>
          <p:cNvSpPr/>
          <p:nvPr/>
        </p:nvSpPr>
        <p:spPr>
          <a:xfrm>
            <a:off x="500063" y="2404542"/>
            <a:ext cx="8143875" cy="1629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 ausência de um plano de amostragem aprovado, a inspeção deve ser realizada em </a:t>
            </a:r>
            <a:r>
              <a:rPr lang="en-US" sz="75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100% das unidades</a:t>
            </a:r>
            <a:r>
              <a:rPr lang="en-US" sz="80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até que a Qualidade defina o critério.</a:t>
            </a:r>
            <a:endParaRPr lang="en-US" sz="800" dirty="0"/>
          </a:p>
        </p:txBody>
      </p:sp>
      <p:sp>
        <p:nvSpPr>
          <p:cNvPr id="42" name="Text 37"/>
          <p:cNvSpPr/>
          <p:nvPr/>
        </p:nvSpPr>
        <p:spPr>
          <a:xfrm>
            <a:off x="400050" y="2738903"/>
            <a:ext cx="8343900" cy="1339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50" i="1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 Nunca repita uma medição apenas para "forçar" a aprovação. Registre o valor real encontrado.</a:t>
            </a:r>
            <a:endParaRPr lang="en-US" sz="650" dirty="0"/>
          </a:p>
        </p:txBody>
      </p:sp>
      <p:sp>
        <p:nvSpPr>
          <p:cNvPr id="43" name="Text 38"/>
          <p:cNvSpPr/>
          <p:nvPr/>
        </p:nvSpPr>
        <p:spPr>
          <a:xfrm>
            <a:off x="200025" y="4829175"/>
            <a:ext cx="528638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 4 de 5</a:t>
            </a:r>
            <a:endParaRPr lang="en-US" sz="600" dirty="0"/>
          </a:p>
        </p:txBody>
      </p:sp>
      <p:sp>
        <p:nvSpPr>
          <p:cNvPr id="44" name="Text 39"/>
          <p:cNvSpPr/>
          <p:nvPr/>
        </p:nvSpPr>
        <p:spPr>
          <a:xfrm>
            <a:off x="8543925" y="4829175"/>
            <a:ext cx="400050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07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572500" cy="431482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857250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77152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889"/>
              </a:lnSpc>
              <a:buNone/>
            </a:pPr>
            <a:r>
              <a:rPr lang="en-US" sz="1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5. Decisão do Status do Lote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714375" y="1228725"/>
            <a:ext cx="1821656" cy="1985963"/>
          </a:xfrm>
          <a:prstGeom prst="rect">
            <a:avLst/>
          </a:prstGeom>
          <a:solidFill>
            <a:srgbClr val="F0FDF4"/>
          </a:solidFill>
          <a:ln/>
        </p:spPr>
      </p:sp>
      <p:sp>
        <p:nvSpPr>
          <p:cNvPr id="8" name="Shape 4"/>
          <p:cNvSpPr/>
          <p:nvPr/>
        </p:nvSpPr>
        <p:spPr>
          <a:xfrm>
            <a:off x="714375" y="1228725"/>
            <a:ext cx="1821656" cy="57150"/>
          </a:xfrm>
          <a:prstGeom prst="rect">
            <a:avLst/>
          </a:prstGeom>
          <a:solidFill>
            <a:srgbClr val="0E793C"/>
          </a:solidFill>
          <a:ln/>
        </p:spPr>
      </p:sp>
      <p:sp>
        <p:nvSpPr>
          <p:cNvPr id="9" name="Shape 5"/>
          <p:cNvSpPr/>
          <p:nvPr/>
        </p:nvSpPr>
        <p:spPr>
          <a:xfrm>
            <a:off x="2528888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0" name="Shape 6"/>
          <p:cNvSpPr/>
          <p:nvPr/>
        </p:nvSpPr>
        <p:spPr>
          <a:xfrm>
            <a:off x="714375" y="3207544"/>
            <a:ext cx="1821656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1" name="Shape 7"/>
          <p:cNvSpPr/>
          <p:nvPr/>
        </p:nvSpPr>
        <p:spPr>
          <a:xfrm>
            <a:off x="714375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328" y="1468041"/>
            <a:ext cx="285750" cy="2857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5825" y="1943100"/>
            <a:ext cx="14787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0E793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APROVADO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885825" y="2257425"/>
            <a:ext cx="1478756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Todos os requisitos atendidos. Liberar para estoque/expedição.</a:t>
            </a:r>
            <a:endParaRPr lang="en-US" sz="750" dirty="0"/>
          </a:p>
        </p:txBody>
      </p:sp>
      <p:sp>
        <p:nvSpPr>
          <p:cNvPr id="15" name="Shape 10"/>
          <p:cNvSpPr/>
          <p:nvPr/>
        </p:nvSpPr>
        <p:spPr>
          <a:xfrm>
            <a:off x="2678906" y="1228725"/>
            <a:ext cx="1821656" cy="1985963"/>
          </a:xfrm>
          <a:prstGeom prst="rect">
            <a:avLst/>
          </a:prstGeom>
          <a:solidFill>
            <a:srgbClr val="FEF2F2"/>
          </a:solidFill>
          <a:ln/>
        </p:spPr>
      </p:sp>
      <p:sp>
        <p:nvSpPr>
          <p:cNvPr id="16" name="Shape 11"/>
          <p:cNvSpPr/>
          <p:nvPr/>
        </p:nvSpPr>
        <p:spPr>
          <a:xfrm>
            <a:off x="2678906" y="1228725"/>
            <a:ext cx="1821656" cy="57150"/>
          </a:xfrm>
          <a:prstGeom prst="rect">
            <a:avLst/>
          </a:prstGeom>
          <a:solidFill>
            <a:srgbClr val="D92D20"/>
          </a:solidFill>
          <a:ln/>
        </p:spPr>
      </p:sp>
      <p:sp>
        <p:nvSpPr>
          <p:cNvPr id="17" name="Shape 12"/>
          <p:cNvSpPr/>
          <p:nvPr/>
        </p:nvSpPr>
        <p:spPr>
          <a:xfrm>
            <a:off x="4493419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Shape 13"/>
          <p:cNvSpPr/>
          <p:nvPr/>
        </p:nvSpPr>
        <p:spPr>
          <a:xfrm>
            <a:off x="2678906" y="3207544"/>
            <a:ext cx="1821656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9" name="Shape 14"/>
          <p:cNvSpPr/>
          <p:nvPr/>
        </p:nvSpPr>
        <p:spPr>
          <a:xfrm>
            <a:off x="2678906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859" y="1468041"/>
            <a:ext cx="285750" cy="2857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2850356" y="1943100"/>
            <a:ext cx="14787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D92D2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REPROVADO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2850356" y="2257425"/>
            <a:ext cx="1478756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conformidade detectada. Segregar e abrir RNC.</a:t>
            </a:r>
            <a:endParaRPr lang="en-US" sz="750" dirty="0"/>
          </a:p>
        </p:txBody>
      </p:sp>
      <p:sp>
        <p:nvSpPr>
          <p:cNvPr id="23" name="Shape 17"/>
          <p:cNvSpPr/>
          <p:nvPr/>
        </p:nvSpPr>
        <p:spPr>
          <a:xfrm>
            <a:off x="4643438" y="1228725"/>
            <a:ext cx="1821656" cy="1985963"/>
          </a:xfrm>
          <a:prstGeom prst="rect">
            <a:avLst/>
          </a:prstGeom>
          <a:solidFill>
            <a:srgbClr val="FFFBEB"/>
          </a:solidFill>
          <a:ln/>
        </p:spPr>
      </p:sp>
      <p:sp>
        <p:nvSpPr>
          <p:cNvPr id="24" name="Shape 18"/>
          <p:cNvSpPr/>
          <p:nvPr/>
        </p:nvSpPr>
        <p:spPr>
          <a:xfrm>
            <a:off x="4643438" y="1228725"/>
            <a:ext cx="1821656" cy="57150"/>
          </a:xfrm>
          <a:prstGeom prst="rect">
            <a:avLst/>
          </a:prstGeom>
          <a:solidFill>
            <a:srgbClr val="DC6803"/>
          </a:solidFill>
          <a:ln/>
        </p:spPr>
      </p:sp>
      <p:sp>
        <p:nvSpPr>
          <p:cNvPr id="25" name="Shape 19"/>
          <p:cNvSpPr/>
          <p:nvPr/>
        </p:nvSpPr>
        <p:spPr>
          <a:xfrm>
            <a:off x="6457950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6" name="Shape 20"/>
          <p:cNvSpPr/>
          <p:nvPr/>
        </p:nvSpPr>
        <p:spPr>
          <a:xfrm>
            <a:off x="4643438" y="3207544"/>
            <a:ext cx="1821656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7" name="Shape 21"/>
          <p:cNvSpPr/>
          <p:nvPr/>
        </p:nvSpPr>
        <p:spPr>
          <a:xfrm>
            <a:off x="4643438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391" y="1468041"/>
            <a:ext cx="285750" cy="28575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814888" y="1943100"/>
            <a:ext cx="14787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DC680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BLOQUEADO</a:t>
            </a:r>
            <a:endParaRPr lang="en-US" sz="1000" dirty="0"/>
          </a:p>
        </p:txBody>
      </p:sp>
      <p:sp>
        <p:nvSpPr>
          <p:cNvPr id="30" name="Text 23"/>
          <p:cNvSpPr/>
          <p:nvPr/>
        </p:nvSpPr>
        <p:spPr>
          <a:xfrm>
            <a:off x="4814888" y="2257425"/>
            <a:ext cx="1478756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Pendência documental ou de ensaio. Impedir movimentação.</a:t>
            </a:r>
            <a:endParaRPr lang="en-US" sz="750" dirty="0"/>
          </a:p>
        </p:txBody>
      </p:sp>
      <p:sp>
        <p:nvSpPr>
          <p:cNvPr id="31" name="Shape 24"/>
          <p:cNvSpPr/>
          <p:nvPr/>
        </p:nvSpPr>
        <p:spPr>
          <a:xfrm>
            <a:off x="6607969" y="1228725"/>
            <a:ext cx="1821656" cy="1985963"/>
          </a:xfrm>
          <a:prstGeom prst="rect">
            <a:avLst/>
          </a:prstGeom>
          <a:solidFill>
            <a:srgbClr val="F0F9FF"/>
          </a:solidFill>
          <a:ln/>
        </p:spPr>
      </p:sp>
      <p:sp>
        <p:nvSpPr>
          <p:cNvPr id="32" name="Shape 25"/>
          <p:cNvSpPr/>
          <p:nvPr/>
        </p:nvSpPr>
        <p:spPr>
          <a:xfrm>
            <a:off x="6607969" y="1228725"/>
            <a:ext cx="1821656" cy="57150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33" name="Shape 26"/>
          <p:cNvSpPr/>
          <p:nvPr/>
        </p:nvSpPr>
        <p:spPr>
          <a:xfrm>
            <a:off x="8422481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4" name="Shape 27"/>
          <p:cNvSpPr/>
          <p:nvPr/>
        </p:nvSpPr>
        <p:spPr>
          <a:xfrm>
            <a:off x="6607969" y="3207544"/>
            <a:ext cx="1821656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5" name="Shape 28"/>
          <p:cNvSpPr/>
          <p:nvPr/>
        </p:nvSpPr>
        <p:spPr>
          <a:xfrm>
            <a:off x="6607969" y="1228725"/>
            <a:ext cx="7144" cy="1985963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0203" y="1468041"/>
            <a:ext cx="357188" cy="285750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779419" y="1943100"/>
            <a:ext cx="1478756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CONCESSÃO</a:t>
            </a:r>
            <a:endParaRPr lang="en-US" sz="1000" dirty="0"/>
          </a:p>
        </p:txBody>
      </p:sp>
      <p:sp>
        <p:nvSpPr>
          <p:cNvPr id="38" name="Text 30"/>
          <p:cNvSpPr/>
          <p:nvPr/>
        </p:nvSpPr>
        <p:spPr>
          <a:xfrm>
            <a:off x="6779419" y="2257425"/>
            <a:ext cx="1478756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Desvio aceito sob condições. Requer autorização formal.</a:t>
            </a:r>
            <a:endParaRPr lang="en-US" sz="750" dirty="0"/>
          </a:p>
        </p:txBody>
      </p:sp>
      <p:sp>
        <p:nvSpPr>
          <p:cNvPr id="39" name="Shape 31"/>
          <p:cNvSpPr/>
          <p:nvPr/>
        </p:nvSpPr>
        <p:spPr>
          <a:xfrm>
            <a:off x="714375" y="3557588"/>
            <a:ext cx="7715250" cy="757238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40" name="Text 32"/>
          <p:cNvSpPr/>
          <p:nvPr/>
        </p:nvSpPr>
        <p:spPr>
          <a:xfrm>
            <a:off x="885825" y="3743325"/>
            <a:ext cx="73723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Ação Obrigatória:</a:t>
            </a:r>
            <a:endParaRPr lang="en-US" sz="800" dirty="0"/>
          </a:p>
        </p:txBody>
      </p:sp>
      <p:sp>
        <p:nvSpPr>
          <p:cNvPr id="41" name="Text 33"/>
          <p:cNvSpPr/>
          <p:nvPr/>
        </p:nvSpPr>
        <p:spPr>
          <a:xfrm>
            <a:off x="885825" y="3971925"/>
            <a:ext cx="73723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Identifique o lote fisicamente ou no sistema imediatamente após a decisão. </a:t>
            </a:r>
            <a:r>
              <a:rPr lang="en-US" sz="800" b="1" dirty="0">
                <a:solidFill>
                  <a:srgbClr val="5C737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status deve estar visível para todos.</a:t>
            </a:r>
            <a:endParaRPr lang="en-US" sz="850" dirty="0"/>
          </a:p>
        </p:txBody>
      </p:sp>
      <p:sp>
        <p:nvSpPr>
          <p:cNvPr id="42" name="Text 34"/>
          <p:cNvSpPr/>
          <p:nvPr/>
        </p:nvSpPr>
        <p:spPr>
          <a:xfrm>
            <a:off x="342900" y="4714875"/>
            <a:ext cx="614363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 5 de 5</a:t>
            </a:r>
            <a:endParaRPr lang="en-US" sz="750" dirty="0"/>
          </a:p>
        </p:txBody>
      </p:sp>
      <p:sp>
        <p:nvSpPr>
          <p:cNvPr id="43" name="Text 35"/>
          <p:cNvSpPr/>
          <p:nvPr/>
        </p:nvSpPr>
        <p:spPr>
          <a:xfrm>
            <a:off x="8322469" y="4714875"/>
            <a:ext cx="478631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4286"/>
              </a:lnSpc>
              <a:buNone/>
            </a:pPr>
            <a:r>
              <a:rPr lang="en-US" sz="7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42875" y="142875"/>
            <a:ext cx="8858250" cy="45862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1"/>
          <p:cNvSpPr/>
          <p:nvPr/>
        </p:nvSpPr>
        <p:spPr>
          <a:xfrm>
            <a:off x="142875" y="142875"/>
            <a:ext cx="8858250" cy="42863"/>
          </a:xfrm>
          <a:prstGeom prst="rect">
            <a:avLst/>
          </a:prstGeom>
          <a:solidFill>
            <a:srgbClr val="005C67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257175"/>
            <a:ext cx="8458200" cy="1950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4000"/>
              </a:lnSpc>
              <a:buNone/>
            </a:pPr>
            <a:r>
              <a:rPr lang="en-US" sz="13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Quando houver Não Conformidade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342900" y="595052"/>
            <a:ext cx="8458200" cy="434318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8" name="Shape 4"/>
          <p:cNvSpPr/>
          <p:nvPr/>
        </p:nvSpPr>
        <p:spPr>
          <a:xfrm>
            <a:off x="342900" y="595052"/>
            <a:ext cx="8458200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9" name="Shape 5"/>
          <p:cNvSpPr/>
          <p:nvPr/>
        </p:nvSpPr>
        <p:spPr>
          <a:xfrm>
            <a:off x="8793956" y="595052"/>
            <a:ext cx="7144" cy="43431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0" name="Shape 6"/>
          <p:cNvSpPr/>
          <p:nvPr/>
        </p:nvSpPr>
        <p:spPr>
          <a:xfrm>
            <a:off x="342900" y="1022226"/>
            <a:ext cx="8458200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1" name="Shape 7"/>
          <p:cNvSpPr/>
          <p:nvPr/>
        </p:nvSpPr>
        <p:spPr>
          <a:xfrm>
            <a:off x="342900" y="595052"/>
            <a:ext cx="57150" cy="434318"/>
          </a:xfrm>
          <a:prstGeom prst="rect">
            <a:avLst/>
          </a:prstGeom>
          <a:solidFill>
            <a:srgbClr val="D92D20"/>
          </a:solidFill>
          <a:ln/>
        </p:spPr>
      </p:sp>
      <p:sp>
        <p:nvSpPr>
          <p:cNvPr id="12" name="Shape 8"/>
          <p:cNvSpPr/>
          <p:nvPr/>
        </p:nvSpPr>
        <p:spPr>
          <a:xfrm>
            <a:off x="442913" y="712198"/>
            <a:ext cx="185738" cy="185738"/>
          </a:xfrm>
          <a:prstGeom prst="ellipse">
            <a:avLst/>
          </a:prstGeom>
          <a:solidFill>
            <a:srgbClr val="005C67"/>
          </a:solidFill>
          <a:ln/>
        </p:spPr>
      </p:sp>
      <p:sp>
        <p:nvSpPr>
          <p:cNvPr id="13" name="Text 9"/>
          <p:cNvSpPr/>
          <p:nvPr/>
        </p:nvSpPr>
        <p:spPr>
          <a:xfrm>
            <a:off x="442913" y="712198"/>
            <a:ext cx="18573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600" dirty="0"/>
          </a:p>
        </p:txBody>
      </p:sp>
      <p:sp>
        <p:nvSpPr>
          <p:cNvPr id="14" name="Text 10"/>
          <p:cNvSpPr/>
          <p:nvPr/>
        </p:nvSpPr>
        <p:spPr>
          <a:xfrm>
            <a:off x="714375" y="666490"/>
            <a:ext cx="7986713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CONTENÇÃO IMEDIATA</a:t>
            </a:r>
            <a:endParaRPr lang="en-US" sz="700" dirty="0"/>
          </a:p>
        </p:txBody>
      </p:sp>
      <p:sp>
        <p:nvSpPr>
          <p:cNvPr id="15" name="Text 11"/>
          <p:cNvSpPr/>
          <p:nvPr/>
        </p:nvSpPr>
        <p:spPr>
          <a:xfrm>
            <a:off x="714375" y="845083"/>
            <a:ext cx="7986713" cy="985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Pare a liberação, identifique e segure o lote fisicamente.</a:t>
            </a:r>
            <a:endParaRPr lang="en-US" sz="6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352" y="1100807"/>
            <a:ext cx="89297" cy="100013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342900" y="1286545"/>
            <a:ext cx="8458200" cy="434318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442913" y="1403691"/>
            <a:ext cx="185738" cy="185738"/>
          </a:xfrm>
          <a:prstGeom prst="ellipse">
            <a:avLst/>
          </a:prstGeom>
          <a:solidFill>
            <a:srgbClr val="005C67"/>
          </a:solidFill>
          <a:ln/>
        </p:spPr>
      </p:sp>
      <p:sp>
        <p:nvSpPr>
          <p:cNvPr id="19" name="Text 14"/>
          <p:cNvSpPr/>
          <p:nvPr/>
        </p:nvSpPr>
        <p:spPr>
          <a:xfrm>
            <a:off x="442913" y="1403691"/>
            <a:ext cx="18573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600" dirty="0"/>
          </a:p>
        </p:txBody>
      </p:sp>
      <p:sp>
        <p:nvSpPr>
          <p:cNvPr id="20" name="Text 15"/>
          <p:cNvSpPr/>
          <p:nvPr/>
        </p:nvSpPr>
        <p:spPr>
          <a:xfrm>
            <a:off x="714375" y="1357982"/>
            <a:ext cx="7986713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 E COMUNICAÇÃO</a:t>
            </a:r>
            <a:endParaRPr lang="en-US" sz="700" dirty="0"/>
          </a:p>
        </p:txBody>
      </p:sp>
      <p:sp>
        <p:nvSpPr>
          <p:cNvPr id="21" name="Text 16"/>
          <p:cNvSpPr/>
          <p:nvPr/>
        </p:nvSpPr>
        <p:spPr>
          <a:xfrm>
            <a:off x="714375" y="1536576"/>
            <a:ext cx="7986713" cy="985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Abra a RNC com evidências e comunique a Qualidade e Produção.</a:t>
            </a:r>
            <a:endParaRPr lang="en-US" sz="60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352" y="1792300"/>
            <a:ext cx="89297" cy="100013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342900" y="1978037"/>
            <a:ext cx="8458200" cy="434318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442913" y="2095184"/>
            <a:ext cx="185738" cy="185738"/>
          </a:xfrm>
          <a:prstGeom prst="ellipse">
            <a:avLst/>
          </a:prstGeom>
          <a:solidFill>
            <a:srgbClr val="005C67"/>
          </a:solidFill>
          <a:ln/>
        </p:spPr>
      </p:sp>
      <p:sp>
        <p:nvSpPr>
          <p:cNvPr id="25" name="Text 19"/>
          <p:cNvSpPr/>
          <p:nvPr/>
        </p:nvSpPr>
        <p:spPr>
          <a:xfrm>
            <a:off x="442913" y="2095184"/>
            <a:ext cx="18573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600" dirty="0"/>
          </a:p>
        </p:txBody>
      </p:sp>
      <p:sp>
        <p:nvSpPr>
          <p:cNvPr id="26" name="Text 20"/>
          <p:cNvSpPr/>
          <p:nvPr/>
        </p:nvSpPr>
        <p:spPr>
          <a:xfrm>
            <a:off x="714375" y="2049475"/>
            <a:ext cx="7986713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 E DISPOSIÇÃO</a:t>
            </a:r>
            <a:endParaRPr lang="en-US" sz="700" dirty="0"/>
          </a:p>
        </p:txBody>
      </p:sp>
      <p:sp>
        <p:nvSpPr>
          <p:cNvPr id="27" name="Text 21"/>
          <p:cNvSpPr/>
          <p:nvPr/>
        </p:nvSpPr>
        <p:spPr>
          <a:xfrm>
            <a:off x="714375" y="2228069"/>
            <a:ext cx="7986713" cy="985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Definir: Retrabalho, Reclassificação, Devolução ou Descarte.</a:t>
            </a:r>
            <a:endParaRPr lang="en-US" sz="6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352" y="2483793"/>
            <a:ext cx="89297" cy="100013"/>
          </a:xfrm>
          <a:prstGeom prst="rect">
            <a:avLst/>
          </a:prstGeom>
        </p:spPr>
      </p:pic>
      <p:sp>
        <p:nvSpPr>
          <p:cNvPr id="29" name="Shape 22"/>
          <p:cNvSpPr/>
          <p:nvPr/>
        </p:nvSpPr>
        <p:spPr>
          <a:xfrm>
            <a:off x="342900" y="2669530"/>
            <a:ext cx="8458200" cy="434318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442913" y="2786676"/>
            <a:ext cx="185738" cy="185738"/>
          </a:xfrm>
          <a:prstGeom prst="ellipse">
            <a:avLst/>
          </a:prstGeom>
          <a:solidFill>
            <a:srgbClr val="005C67"/>
          </a:solidFill>
          <a:ln/>
        </p:spPr>
      </p:sp>
      <p:sp>
        <p:nvSpPr>
          <p:cNvPr id="31" name="Text 24"/>
          <p:cNvSpPr/>
          <p:nvPr/>
        </p:nvSpPr>
        <p:spPr>
          <a:xfrm>
            <a:off x="442913" y="2786676"/>
            <a:ext cx="18573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600" dirty="0"/>
          </a:p>
        </p:txBody>
      </p:sp>
      <p:sp>
        <p:nvSpPr>
          <p:cNvPr id="32" name="Text 25"/>
          <p:cNvSpPr/>
          <p:nvPr/>
        </p:nvSpPr>
        <p:spPr>
          <a:xfrm>
            <a:off x="714375" y="2740968"/>
            <a:ext cx="7986713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REINSPEÇÃO</a:t>
            </a:r>
            <a:endParaRPr lang="en-US" sz="700" dirty="0"/>
          </a:p>
        </p:txBody>
      </p:sp>
      <p:sp>
        <p:nvSpPr>
          <p:cNvPr id="33" name="Text 26"/>
          <p:cNvSpPr/>
          <p:nvPr/>
        </p:nvSpPr>
        <p:spPr>
          <a:xfrm>
            <a:off x="714375" y="2919561"/>
            <a:ext cx="7986713" cy="985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Após a correção, o lote deve passar por nova inspeção completa.</a:t>
            </a:r>
            <a:endParaRPr lang="en-US" sz="600" dirty="0"/>
          </a:p>
        </p:txBody>
      </p:sp>
      <p:sp>
        <p:nvSpPr>
          <p:cNvPr id="34" name="Text 27"/>
          <p:cNvSpPr/>
          <p:nvPr/>
        </p:nvSpPr>
        <p:spPr>
          <a:xfrm>
            <a:off x="342900" y="4486275"/>
            <a:ext cx="8458200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00" b="1" dirty="0">
                <a:solidFill>
                  <a:srgbClr val="D92D2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"Nunca misture produto reprovado com produto aprovado!"</a:t>
            </a:r>
            <a:endParaRPr lang="en-US" sz="600" dirty="0"/>
          </a:p>
        </p:txBody>
      </p:sp>
      <p:sp>
        <p:nvSpPr>
          <p:cNvPr id="35" name="Text 28"/>
          <p:cNvSpPr/>
          <p:nvPr/>
        </p:nvSpPr>
        <p:spPr>
          <a:xfrm>
            <a:off x="200025" y="4836319"/>
            <a:ext cx="642938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Fluxo de Desvio</a:t>
            </a:r>
            <a:endParaRPr lang="en-US" sz="600" dirty="0"/>
          </a:p>
        </p:txBody>
      </p:sp>
      <p:sp>
        <p:nvSpPr>
          <p:cNvPr id="36" name="Text 29"/>
          <p:cNvSpPr/>
          <p:nvPr/>
        </p:nvSpPr>
        <p:spPr>
          <a:xfrm>
            <a:off x="8540353" y="4836319"/>
            <a:ext cx="40362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0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Página 09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439341"/>
            <a:ext cx="8001000" cy="426481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1"/>
          <p:cNvSpPr/>
          <p:nvPr/>
        </p:nvSpPr>
        <p:spPr>
          <a:xfrm>
            <a:off x="914400" y="1053703"/>
            <a:ext cx="731520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889"/>
              </a:lnSpc>
              <a:buNone/>
            </a:pPr>
            <a:r>
              <a:rPr lang="en-US" sz="18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Desafio Rápido: O que você faria?</a:t>
            </a:r>
            <a:endParaRPr lang="en-US" sz="1800" dirty="0"/>
          </a:p>
        </p:txBody>
      </p:sp>
      <p:sp>
        <p:nvSpPr>
          <p:cNvPr id="6" name="Shape 2"/>
          <p:cNvSpPr/>
          <p:nvPr/>
        </p:nvSpPr>
        <p:spPr>
          <a:xfrm>
            <a:off x="914400" y="1510903"/>
            <a:ext cx="7315200" cy="1307306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143000" y="1746647"/>
            <a:ext cx="6858000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"Você está inspecionando um lote de 500 peças. O plano de amostragem pede 20 </a:t>
            </a:r>
            <a:r>
              <a:rPr lang="en-US" sz="12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peças, mas você encontra </a:t>
            </a:r>
            <a:r>
              <a:rPr lang="en-US" sz="12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uma peça</a:t>
            </a:r>
            <a:r>
              <a:rPr lang="en-US" sz="12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 o rótulo levemente rasgado, embora a </a:t>
            </a:r>
            <a:r>
              <a:rPr lang="en-US" sz="1250" dirty="0">
                <a:solidFill>
                  <a:srgbClr val="1A2B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informação ainda esteja legível. O prazo de entrega é daqui a 1 hora."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914400" y="3039666"/>
            <a:ext cx="3571875" cy="457200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5C737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A) Aprova e libera rápido.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4657725" y="3039666"/>
            <a:ext cx="3571875" cy="457200"/>
          </a:xfrm>
          <a:prstGeom prst="rect">
            <a:avLst/>
          </a:prstGeom>
          <a:solidFill>
            <a:srgbClr val="E6F0F1"/>
          </a:solidFill>
          <a:ln w="18288">
            <a:solidFill>
              <a:srgbClr val="005C6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657725" y="3039666"/>
            <a:ext cx="3571875" cy="457200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005C6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B) Bloqueia e comunica o desvio.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914400" y="3839766"/>
            <a:ext cx="73152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96000"/>
              </a:lnSpc>
              <a:buNone/>
            </a:pPr>
            <a:r>
              <a:rPr lang="en-US" sz="1500" b="1" dirty="0">
                <a:solidFill>
                  <a:srgbClr val="1A2B2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Sem evidência documentada, não há liberação.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914400" y="4154091"/>
            <a:ext cx="7315200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73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Qualidade é responsabilidade de todos.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2026-09-10T23:19:33Z</dcterms:created>
  <dcterms:modified xsi:type="dcterms:W3CDTF">2026-09-10T23:19:33Z</dcterms:modified>
</cp:coreProperties>
</file>